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7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0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2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9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3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7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4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2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3B43-DDDC-447F-8368-C385DEE35D53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B534-B40E-4108-823D-B3DE5DD2E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9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qvFz803j87Tqq3R8RKxVbzDSCDQ&amp;ll=51.49303771290291%2C-0.11786064000000351&amp;z=10" TargetMode="External"/><Relationship Id="rId2" Type="http://schemas.openxmlformats.org/officeDocument/2006/relationships/hyperlink" Target="https://www.google.com/maps/d/viewer?mid=1po3n-TAHHboz-Qxahig0FKPreqQ&amp;ll=51.49303771290291%2C-0.11786064000000351&amp;z=1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docs.google.com/spreadsheets/d/1tcoWZtW4zeOsH7x2HX6XQSit-nYY3Z37A6mdCzV14dw/edit#gid=1662067078" TargetMode="External"/><Relationship Id="rId4" Type="http://schemas.openxmlformats.org/officeDocument/2006/relationships/hyperlink" Target="https://www.google.com/maps/d/viewer?mid=1CiHLKl7vBaiH9c8mp6lvQxgLIZ4&amp;ll=51.49303771290291%2C-0.11786064000000351&amp;z=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Teacher guidance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dirty="0"/>
              <a:t>This resource encourages students to analyse the effectiveness of speed cameras. Students will study maps looking for patterns and analyse</a:t>
            </a:r>
          </a:p>
          <a:p>
            <a:r>
              <a:rPr lang="en-GB" sz="1600" dirty="0"/>
              <a:t>graphs in order to draw conclusions. It is advised that teachers do this module to introduce students to the Speed Camera Investigation topic.   </a:t>
            </a:r>
          </a:p>
          <a:p>
            <a:endParaRPr lang="en-GB" sz="1600" dirty="0"/>
          </a:p>
          <a:p>
            <a:r>
              <a:rPr lang="en-GB" sz="1600" dirty="0"/>
              <a:t>The maps and spreadsheet with data can all be accessed online to allow students to investigate individual areas should they wish.    </a:t>
            </a:r>
          </a:p>
          <a:p>
            <a:endParaRPr lang="en-GB" sz="1600" dirty="0"/>
          </a:p>
          <a:p>
            <a:r>
              <a:rPr lang="en-GB" sz="1600" dirty="0"/>
              <a:t>There are no exact solutions as such, although students should arrive at some of these conclusions:  </a:t>
            </a:r>
          </a:p>
          <a:p>
            <a:r>
              <a:rPr lang="en-GB" sz="600" dirty="0"/>
              <a:t>  </a:t>
            </a:r>
          </a:p>
          <a:p>
            <a:r>
              <a:rPr lang="en-GB" sz="1600" dirty="0"/>
              <a:t>● 50+mph speed limits are distributed on the main A road networks leading out of Central London.  </a:t>
            </a:r>
          </a:p>
          <a:p>
            <a:r>
              <a:rPr lang="en-GB" sz="1600" dirty="0"/>
              <a:t>● The centre of London is predominantly 20 and 30 mph zones.  </a:t>
            </a:r>
          </a:p>
          <a:p>
            <a:r>
              <a:rPr lang="en-GB" sz="1600" dirty="0"/>
              <a:t>● More fatal collisions occur on the A roads with higher speed limits.  </a:t>
            </a:r>
          </a:p>
          <a:p>
            <a:r>
              <a:rPr lang="en-GB" sz="1600" dirty="0"/>
              <a:t>● There are more total collisions at speed camera points in Central London than on the outskirts.  </a:t>
            </a:r>
          </a:p>
          <a:p>
            <a:r>
              <a:rPr lang="en-GB" sz="1600" dirty="0"/>
              <a:t>● Total collisions are generally decreasing in London year on year.    </a:t>
            </a:r>
          </a:p>
          <a:p>
            <a:endParaRPr lang="en-GB" sz="1000" dirty="0"/>
          </a:p>
          <a:p>
            <a:r>
              <a:rPr lang="en-GB" sz="1600" dirty="0"/>
              <a:t>Google Maps  </a:t>
            </a:r>
          </a:p>
          <a:p>
            <a:r>
              <a:rPr lang="en-GB" sz="1600" dirty="0"/>
              <a:t>● </a:t>
            </a:r>
            <a:r>
              <a:rPr lang="en-GB" sz="1600" dirty="0">
                <a:hlinkClick r:id="rId2"/>
              </a:rPr>
              <a:t>Sorted by speed limit  </a:t>
            </a:r>
            <a:endParaRPr lang="en-GB" sz="1600" dirty="0"/>
          </a:p>
          <a:p>
            <a:r>
              <a:rPr lang="en-GB" sz="1600" dirty="0"/>
              <a:t>● </a:t>
            </a:r>
            <a:r>
              <a:rPr lang="en-GB" sz="1600" dirty="0">
                <a:hlinkClick r:id="rId3"/>
              </a:rPr>
              <a:t>Sorted by fatal collisions</a:t>
            </a:r>
            <a:r>
              <a:rPr lang="en-GB" sz="1600" dirty="0"/>
              <a:t>  </a:t>
            </a:r>
          </a:p>
          <a:p>
            <a:r>
              <a:rPr lang="en-GB" sz="1600" dirty="0"/>
              <a:t>● </a:t>
            </a:r>
            <a:r>
              <a:rPr lang="en-GB" sz="1600" dirty="0">
                <a:hlinkClick r:id="rId4"/>
              </a:rPr>
              <a:t>Sorted by total collisions</a:t>
            </a:r>
            <a:r>
              <a:rPr lang="en-GB" sz="1600" dirty="0"/>
              <a:t>    </a:t>
            </a:r>
          </a:p>
          <a:p>
            <a:pPr algn="ctr"/>
            <a:endParaRPr lang="en-GB" sz="1600" dirty="0"/>
          </a:p>
          <a:p>
            <a:r>
              <a:rPr lang="en-GB" sz="1600" dirty="0">
                <a:hlinkClick r:id="rId5"/>
              </a:rPr>
              <a:t>Link to Google Spreadsheet of collision data</a:t>
            </a:r>
            <a:r>
              <a:rPr lang="en-GB" sz="1600" dirty="0"/>
              <a:t>​  (in File menu, you can download as an Excel file) 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/>
              <a:t>Speed Cameras sorted by speed limit </a:t>
            </a:r>
            <a:endParaRPr lang="en-GB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752" t="16033" r="15320" b="7273"/>
          <a:stretch/>
        </p:blipFill>
        <p:spPr>
          <a:xfrm>
            <a:off x="356718" y="2295212"/>
            <a:ext cx="6871855" cy="4239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8295" y="3953292"/>
            <a:ext cx="4759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Describe the pattern and distribution of speed cameras around London.    </a:t>
            </a:r>
          </a:p>
          <a:p>
            <a:endParaRPr lang="en-GB" sz="1600" dirty="0"/>
          </a:p>
          <a:p>
            <a:r>
              <a:rPr lang="en-GB" sz="1600" dirty="0"/>
              <a:t>Why do you think it might be like this?</a:t>
            </a:r>
          </a:p>
        </p:txBody>
      </p:sp>
    </p:spTree>
    <p:extLst>
      <p:ext uri="{BB962C8B-B14F-4D97-AF65-F5344CB8AC3E}">
        <p14:creationId xmlns:p14="http://schemas.microsoft.com/office/powerpoint/2010/main" val="300348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/>
              <a:t>Speed cameras sorted by number of fatal collisions</a:t>
            </a:r>
            <a:endParaRPr lang="en-GB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818" t="16510" r="14309" b="5862"/>
          <a:stretch/>
        </p:blipFill>
        <p:spPr>
          <a:xfrm>
            <a:off x="420886" y="2295212"/>
            <a:ext cx="7180641" cy="44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8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/>
              <a:t>Speed cameras sorted by total collisions</a:t>
            </a:r>
            <a:endParaRPr lang="en-GB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618" t="16910" r="14694" b="6269"/>
          <a:stretch/>
        </p:blipFill>
        <p:spPr>
          <a:xfrm>
            <a:off x="346996" y="2267527"/>
            <a:ext cx="7509164" cy="45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6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945" y="2382982"/>
            <a:ext cx="924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Where do the most collisions occur?         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Is there any sort of pattern?           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Are there many fatal collisions in the centre of London? Why do you think that is? 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89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617" t="10714" r="19346" b="47263"/>
          <a:stretch/>
        </p:blipFill>
        <p:spPr>
          <a:xfrm>
            <a:off x="240144" y="2059052"/>
            <a:ext cx="6299200" cy="2309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178" t="31122" r="14891" b="21278"/>
          <a:stretch/>
        </p:blipFill>
        <p:spPr>
          <a:xfrm>
            <a:off x="3496925" y="4358082"/>
            <a:ext cx="6119979" cy="234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099" t="55446" r="53822" b="3099"/>
          <a:stretch/>
        </p:blipFill>
        <p:spPr>
          <a:xfrm>
            <a:off x="6539345" y="2048991"/>
            <a:ext cx="3077559" cy="2309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245" t="55525" r="15175" b="3795"/>
          <a:stretch/>
        </p:blipFill>
        <p:spPr>
          <a:xfrm>
            <a:off x="240144" y="4358081"/>
            <a:ext cx="3329133" cy="2349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694488" y="3567923"/>
            <a:ext cx="23172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What conclusions can you </a:t>
            </a:r>
          </a:p>
          <a:p>
            <a:r>
              <a:rPr lang="en-GB" sz="1400" b="1" dirty="0"/>
              <a:t>draw from these graphs?    </a:t>
            </a:r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b="1" dirty="0"/>
          </a:p>
          <a:p>
            <a:r>
              <a:rPr lang="en-GB" sz="1400" b="1" dirty="0"/>
              <a:t>Does this prove that speed </a:t>
            </a:r>
          </a:p>
          <a:p>
            <a:r>
              <a:rPr lang="en-GB" sz="1400" b="1" dirty="0"/>
              <a:t>cameras make roads safer? </a:t>
            </a:r>
          </a:p>
        </p:txBody>
      </p:sp>
    </p:spTree>
    <p:extLst>
      <p:ext uri="{BB962C8B-B14F-4D97-AF65-F5344CB8AC3E}">
        <p14:creationId xmlns:p14="http://schemas.microsoft.com/office/powerpoint/2010/main" val="407119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6" y="1048717"/>
            <a:ext cx="1174233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Speed Camera Investigation (Analysing)</a:t>
            </a:r>
            <a:r>
              <a:rPr lang="en-GB" sz="1600" dirty="0"/>
              <a:t>  </a:t>
            </a:r>
          </a:p>
          <a:p>
            <a:pPr algn="ctr"/>
            <a:endParaRPr lang="en-GB" sz="100" dirty="0"/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How effective are speed cameras </a:t>
            </a:r>
          </a:p>
          <a:p>
            <a:pPr algn="ctr"/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73" t="22122" r="32973" b="55021"/>
          <a:stretch/>
        </p:blipFill>
        <p:spPr>
          <a:xfrm>
            <a:off x="4745255" y="134753"/>
            <a:ext cx="2483318" cy="924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945" y="2382982"/>
            <a:ext cx="924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Where do the most collisions occur?         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Is there any sort of pattern?           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Are there many fatal collisions in the centre of London? Why do you think that is? 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35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400</Words>
  <Application>Microsoft Macintosh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Grahame Smart</dc:creator>
  <cp:keywords/>
  <dc:description/>
  <cp:lastModifiedBy>Grahame Smart</cp:lastModifiedBy>
  <cp:revision>9</cp:revision>
  <dcterms:created xsi:type="dcterms:W3CDTF">2020-02-16T19:08:18Z</dcterms:created>
  <dcterms:modified xsi:type="dcterms:W3CDTF">2020-03-24T08:31:40Z</dcterms:modified>
  <cp:category/>
</cp:coreProperties>
</file>